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435" r:id="rId5"/>
    <p:sldId id="258" r:id="rId6"/>
    <p:sldId id="2439" r:id="rId7"/>
    <p:sldId id="259" r:id="rId8"/>
    <p:sldId id="260" r:id="rId9"/>
    <p:sldId id="2445" r:id="rId10"/>
    <p:sldId id="2433" r:id="rId11"/>
    <p:sldId id="2452" r:id="rId12"/>
    <p:sldId id="2450" r:id="rId13"/>
    <p:sldId id="2449" r:id="rId14"/>
    <p:sldId id="2453" r:id="rId15"/>
    <p:sldId id="2446" r:id="rId16"/>
    <p:sldId id="2447" r:id="rId17"/>
    <p:sldId id="2438"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F46"/>
    <a:srgbClr val="191D33"/>
    <a:srgbClr val="232949"/>
    <a:srgbClr val="333C6B"/>
    <a:srgbClr val="261A3E"/>
    <a:srgbClr val="003366"/>
    <a:srgbClr val="898989"/>
    <a:srgbClr val="2F3342"/>
    <a:srgbClr val="A53F5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65" autoAdjust="0"/>
  </p:normalViewPr>
  <p:slideViewPr>
    <p:cSldViewPr snapToGrid="0">
      <p:cViewPr varScale="1">
        <p:scale>
          <a:sx n="96" d="100"/>
          <a:sy n="96" d="100"/>
        </p:scale>
        <p:origin x="86" y="13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6/26/2025</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1988"/>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0" y="1471122"/>
            <a:ext cx="12192000" cy="830649"/>
          </a:xfrm>
        </p:spPr>
        <p:txBody>
          <a:bodyPr>
            <a:normAutofit fontScale="90000"/>
          </a:bodyPr>
          <a:lstStyle/>
          <a:p>
            <a:r>
              <a:rPr lang="en-US" b="1" dirty="0" smtClean="0"/>
              <a:t>C</a:t>
            </a:r>
            <a:r>
              <a:rPr lang="en-US" b="1" cap="none" dirty="0" smtClean="0"/>
              <a:t>ybersecurity</a:t>
            </a:r>
            <a:r>
              <a:rPr lang="en-US" b="1" dirty="0" smtClean="0"/>
              <a:t> I</a:t>
            </a:r>
            <a:r>
              <a:rPr lang="en-US" b="1" cap="none" dirty="0" smtClean="0"/>
              <a:t>ntrusion</a:t>
            </a:r>
            <a:r>
              <a:rPr lang="en-US" b="1" dirty="0" smtClean="0"/>
              <a:t> D</a:t>
            </a:r>
            <a:r>
              <a:rPr lang="en-US" b="1" cap="none" dirty="0" smtClean="0"/>
              <a:t>etection</a:t>
            </a:r>
            <a:endParaRPr lang="en-US" b="1" cap="none"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017767" y="2413090"/>
            <a:ext cx="10233329" cy="365125"/>
          </a:xfrm>
        </p:spPr>
        <p:txBody>
          <a:bodyPr>
            <a:noAutofit/>
          </a:bodyPr>
          <a:lstStyle/>
          <a:p>
            <a:r>
              <a:rPr lang="en-US" sz="1800" b="1" dirty="0" smtClean="0">
                <a:solidFill>
                  <a:schemeClr val="bg1"/>
                </a:solidFill>
              </a:rPr>
              <a:t>Using supervised machine learning techniques</a:t>
            </a:r>
          </a:p>
        </p:txBody>
      </p:sp>
      <p:sp>
        <p:nvSpPr>
          <p:cNvPr id="8" name="Text Placeholder 6">
            <a:extLst>
              <a:ext uri="{FF2B5EF4-FFF2-40B4-BE49-F238E27FC236}">
                <a16:creationId xmlns:a16="http://schemas.microsoft.com/office/drawing/2014/main" id="{5D865526-EC39-4780-A2A8-274A80A5C19B}"/>
              </a:ext>
            </a:extLst>
          </p:cNvPr>
          <p:cNvSpPr txBox="1">
            <a:spLocks/>
          </p:cNvSpPr>
          <p:nvPr/>
        </p:nvSpPr>
        <p:spPr>
          <a:xfrm>
            <a:off x="7354956" y="4444779"/>
            <a:ext cx="4675367" cy="20196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US" sz="1600" dirty="0" smtClean="0"/>
              <a:t>Submitted to,</a:t>
            </a:r>
          </a:p>
          <a:p>
            <a:pPr algn="l"/>
            <a:r>
              <a:rPr lang="en-US" sz="1600" dirty="0" smtClean="0"/>
              <a:t>	</a:t>
            </a:r>
            <a:r>
              <a:rPr lang="en-US" sz="1600" dirty="0" err="1" smtClean="0"/>
              <a:t>Akhila</a:t>
            </a:r>
            <a:endParaRPr lang="en-US" sz="1600" dirty="0" smtClean="0"/>
          </a:p>
          <a:p>
            <a:pPr algn="l"/>
            <a:r>
              <a:rPr lang="en-US" sz="1600" dirty="0" smtClean="0"/>
              <a:t>	</a:t>
            </a:r>
            <a:r>
              <a:rPr lang="en-US" sz="1600" dirty="0" err="1" smtClean="0"/>
              <a:t>Techolas</a:t>
            </a:r>
            <a:r>
              <a:rPr lang="en-US" sz="1600" dirty="0" smtClean="0"/>
              <a:t> Technologies</a:t>
            </a:r>
          </a:p>
        </p:txBody>
      </p:sp>
      <p:sp>
        <p:nvSpPr>
          <p:cNvPr id="9" name="Text Placeholder 6">
            <a:extLst>
              <a:ext uri="{FF2B5EF4-FFF2-40B4-BE49-F238E27FC236}">
                <a16:creationId xmlns:a16="http://schemas.microsoft.com/office/drawing/2014/main" id="{5D865526-EC39-4780-A2A8-274A80A5C19B}"/>
              </a:ext>
            </a:extLst>
          </p:cNvPr>
          <p:cNvSpPr txBox="1">
            <a:spLocks/>
          </p:cNvSpPr>
          <p:nvPr/>
        </p:nvSpPr>
        <p:spPr>
          <a:xfrm>
            <a:off x="1017767" y="4500438"/>
            <a:ext cx="4675367" cy="225021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US" sz="1600" dirty="0" smtClean="0"/>
              <a:t>Submitted by,</a:t>
            </a:r>
          </a:p>
          <a:p>
            <a:pPr algn="l"/>
            <a:r>
              <a:rPr lang="en-US" sz="1600" dirty="0" smtClean="0"/>
              <a:t>	</a:t>
            </a:r>
            <a:r>
              <a:rPr lang="en-US" sz="1600" dirty="0" err="1" smtClean="0"/>
              <a:t>Dhanya</a:t>
            </a:r>
            <a:r>
              <a:rPr lang="en-US" sz="1600" dirty="0" smtClean="0"/>
              <a:t> Varghese</a:t>
            </a:r>
          </a:p>
          <a:p>
            <a:pPr algn="l"/>
            <a:r>
              <a:rPr lang="en-US" sz="1600" dirty="0" smtClean="0"/>
              <a:t>	Data Analyst</a:t>
            </a:r>
          </a:p>
          <a:p>
            <a:pPr algn="l"/>
            <a:r>
              <a:rPr lang="en-US" sz="1600" dirty="0" smtClean="0"/>
              <a:t>	</a:t>
            </a:r>
            <a:r>
              <a:rPr lang="en-US" sz="1600" dirty="0" err="1" smtClean="0"/>
              <a:t>Techolas</a:t>
            </a:r>
            <a:r>
              <a:rPr lang="en-US" sz="1600" dirty="0" smtClean="0"/>
              <a:t> Technologies</a:t>
            </a: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46307" y="0"/>
            <a:ext cx="11002962" cy="1189038"/>
          </a:xfrm>
        </p:spPr>
        <p:txBody>
          <a:bodyPr anchor="ctr"/>
          <a:lstStyle/>
          <a:p>
            <a:pPr>
              <a:defRPr sz="2800" b="0" i="0" u="none" strike="noStrike" kern="1200" spc="0" baseline="0">
                <a:solidFill>
                  <a:prstClr val="black">
                    <a:lumMod val="65000"/>
                    <a:lumOff val="35000"/>
                  </a:prstClr>
                </a:solidFill>
                <a:latin typeface="+mj-lt"/>
                <a:ea typeface="Roboto" panose="02000000000000000000" pitchFamily="2" charset="0"/>
                <a:cs typeface="+mn-cs"/>
              </a:defRPr>
            </a:pPr>
            <a:r>
              <a:rPr lang="en-US" spc="0" dirty="0">
                <a:solidFill>
                  <a:prstClr val="black">
                    <a:lumMod val="65000"/>
                    <a:lumOff val="35000"/>
                  </a:prstClr>
                </a:solidFill>
                <a:ea typeface="Roboto" panose="02000000000000000000" pitchFamily="2" charset="0"/>
              </a:rPr>
              <a:t>GRAPHICAL</a:t>
            </a:r>
            <a:r>
              <a:rPr lang="en-US" sz="2000" spc="0" dirty="0">
                <a:solidFill>
                  <a:prstClr val="black">
                    <a:lumMod val="65000"/>
                    <a:lumOff val="35000"/>
                  </a:prstClr>
                </a:solidFill>
                <a:ea typeface="Roboto" panose="02000000000000000000" pitchFamily="2" charset="0"/>
              </a:rPr>
              <a:t> </a:t>
            </a:r>
            <a:r>
              <a:rPr lang="en-US" spc="0" dirty="0" smtClean="0">
                <a:solidFill>
                  <a:prstClr val="black">
                    <a:lumMod val="65000"/>
                    <a:lumOff val="35000"/>
                  </a:prstClr>
                </a:solidFill>
                <a:ea typeface="Roboto" panose="02000000000000000000" pitchFamily="2" charset="0"/>
              </a:rPr>
              <a:t>OVERVIEW</a:t>
            </a:r>
            <a:endParaRPr lang="en-US" spc="0" dirty="0">
              <a:solidFill>
                <a:prstClr val="black">
                  <a:lumMod val="65000"/>
                  <a:lumOff val="35000"/>
                </a:prstClr>
              </a:solidFill>
              <a:latin typeface="SolidWorks GDT" panose="020B0603030804020204" pitchFamily="34" charset="0"/>
              <a:ea typeface="SolidWorks GDT" panose="020B0603030804020204" pitchFamily="34" charset="0"/>
              <a:cs typeface="SolidWorks GDT" panose="020B0603030804020204" pitchFamily="34" charset="0"/>
            </a:endParaRP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1" y="1635550"/>
            <a:ext cx="6098649" cy="494506"/>
          </a:xfrm>
        </p:spPr>
        <p:txBody>
          <a:bodyPr>
            <a:normAutofit fontScale="92500" lnSpcReduction="10000"/>
          </a:bodyPr>
          <a:lstStyle/>
          <a:p>
            <a:pPr algn="ctr"/>
            <a:r>
              <a:rPr lang="en-US" dirty="0"/>
              <a:t>RANDOM </a:t>
            </a:r>
            <a:r>
              <a:rPr lang="en-US" dirty="0" smtClean="0"/>
              <a:t>FOREST</a:t>
            </a: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122503" y="1635550"/>
            <a:ext cx="6093351" cy="494506"/>
          </a:xfrm>
        </p:spPr>
        <p:txBody>
          <a:bodyPr>
            <a:normAutofit fontScale="92500" lnSpcReduction="10000"/>
          </a:bodyPr>
          <a:lstStyle/>
          <a:p>
            <a:pPr algn="ctr"/>
            <a:r>
              <a:rPr lang="en-US" dirty="0"/>
              <a:t>XG </a:t>
            </a:r>
            <a:r>
              <a:rPr lang="en-US" dirty="0" smtClean="0"/>
              <a:t>BOOST</a:t>
            </a: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10</a:t>
            </a:fld>
            <a:endParaRPr lang="en-US" dirty="0"/>
          </a:p>
        </p:txBody>
      </p:sp>
      <p:pic>
        <p:nvPicPr>
          <p:cNvPr id="5" name="Picture 4"/>
          <p:cNvPicPr>
            <a:picLocks noChangeAspect="1"/>
          </p:cNvPicPr>
          <p:nvPr/>
        </p:nvPicPr>
        <p:blipFill>
          <a:blip r:embed="rId2"/>
          <a:stretch>
            <a:fillRect/>
          </a:stretch>
        </p:blipFill>
        <p:spPr>
          <a:xfrm>
            <a:off x="246491" y="2401958"/>
            <a:ext cx="5732890" cy="4340747"/>
          </a:xfrm>
          <a:prstGeom prst="rect">
            <a:avLst/>
          </a:prstGeom>
        </p:spPr>
      </p:pic>
      <p:sp>
        <p:nvSpPr>
          <p:cNvPr id="7" name="Content Placeholder 6"/>
          <p:cNvSpPr>
            <a:spLocks noGrp="1"/>
          </p:cNvSpPr>
          <p:nvPr>
            <p:ph sz="half" idx="2"/>
          </p:nvPr>
        </p:nvSpPr>
        <p:spPr/>
        <p:txBody>
          <a:bodyPr/>
          <a:lstStyle/>
          <a:p>
            <a:endParaRPr lang="en-IN" dirty="0"/>
          </a:p>
        </p:txBody>
      </p:sp>
      <p:pic>
        <p:nvPicPr>
          <p:cNvPr id="10" name="Picture 9"/>
          <p:cNvPicPr>
            <a:picLocks noChangeAspect="1"/>
          </p:cNvPicPr>
          <p:nvPr/>
        </p:nvPicPr>
        <p:blipFill>
          <a:blip r:embed="rId3"/>
          <a:stretch>
            <a:fillRect/>
          </a:stretch>
        </p:blipFill>
        <p:spPr>
          <a:xfrm>
            <a:off x="6201997" y="2389914"/>
            <a:ext cx="5791219" cy="4352791"/>
          </a:xfrm>
          <a:prstGeom prst="rect">
            <a:avLst/>
          </a:prstGeom>
        </p:spPr>
      </p:pic>
    </p:spTree>
    <p:extLst>
      <p:ext uri="{BB962C8B-B14F-4D97-AF65-F5344CB8AC3E}">
        <p14:creationId xmlns:p14="http://schemas.microsoft.com/office/powerpoint/2010/main" val="598387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46307" y="0"/>
            <a:ext cx="11002962" cy="1189038"/>
          </a:xfrm>
        </p:spPr>
        <p:txBody>
          <a:bodyPr anchor="ctr"/>
          <a:lstStyle/>
          <a:p>
            <a:pPr>
              <a:defRPr sz="2800" b="0" i="0" u="none" strike="noStrike" kern="1200" spc="0" baseline="0">
                <a:solidFill>
                  <a:prstClr val="black">
                    <a:lumMod val="65000"/>
                    <a:lumOff val="35000"/>
                  </a:prstClr>
                </a:solidFill>
                <a:latin typeface="+mj-lt"/>
                <a:ea typeface="Roboto" panose="02000000000000000000" pitchFamily="2" charset="0"/>
                <a:cs typeface="+mn-cs"/>
              </a:defRPr>
            </a:pPr>
            <a:r>
              <a:rPr lang="en-US" spc="0" dirty="0">
                <a:solidFill>
                  <a:prstClr val="black">
                    <a:lumMod val="65000"/>
                    <a:lumOff val="35000"/>
                  </a:prstClr>
                </a:solidFill>
                <a:ea typeface="Roboto" panose="02000000000000000000" pitchFamily="2" charset="0"/>
              </a:rPr>
              <a:t>GRAPHICAL</a:t>
            </a:r>
            <a:r>
              <a:rPr lang="en-US" sz="2000" spc="0" dirty="0">
                <a:solidFill>
                  <a:prstClr val="black">
                    <a:lumMod val="65000"/>
                    <a:lumOff val="35000"/>
                  </a:prstClr>
                </a:solidFill>
                <a:ea typeface="Roboto" panose="02000000000000000000" pitchFamily="2" charset="0"/>
              </a:rPr>
              <a:t> </a:t>
            </a:r>
            <a:r>
              <a:rPr lang="en-US" spc="0" dirty="0" smtClean="0">
                <a:solidFill>
                  <a:prstClr val="black">
                    <a:lumMod val="65000"/>
                    <a:lumOff val="35000"/>
                  </a:prstClr>
                </a:solidFill>
                <a:ea typeface="Roboto" panose="02000000000000000000" pitchFamily="2" charset="0"/>
              </a:rPr>
              <a:t>OVERVIEW</a:t>
            </a:r>
            <a:endParaRPr lang="en-US" spc="0" dirty="0">
              <a:solidFill>
                <a:prstClr val="black">
                  <a:lumMod val="65000"/>
                  <a:lumOff val="35000"/>
                </a:prstClr>
              </a:solidFill>
              <a:latin typeface="SolidWorks GDT" panose="020B0603030804020204" pitchFamily="34" charset="0"/>
              <a:ea typeface="SolidWorks GDT" panose="020B0603030804020204" pitchFamily="34" charset="0"/>
              <a:cs typeface="SolidWorks GDT" panose="020B0603030804020204" pitchFamily="34" charset="0"/>
            </a:endParaRP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1" y="1635550"/>
            <a:ext cx="6098649" cy="494506"/>
          </a:xfrm>
        </p:spPr>
        <p:txBody>
          <a:bodyPr>
            <a:normAutofit fontScale="92500" lnSpcReduction="10000"/>
          </a:bodyPr>
          <a:lstStyle/>
          <a:p>
            <a:pPr algn="ctr"/>
            <a:r>
              <a:rPr lang="en-US" dirty="0" smtClean="0"/>
              <a:t>SVC</a:t>
            </a: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122503" y="1635550"/>
            <a:ext cx="6093351" cy="494506"/>
          </a:xfrm>
        </p:spPr>
        <p:txBody>
          <a:bodyPr>
            <a:normAutofit fontScale="92500" lnSpcReduction="10000"/>
          </a:bodyPr>
          <a:lstStyle/>
          <a:p>
            <a:pPr algn="ctr"/>
            <a:r>
              <a:rPr lang="en-US" dirty="0" smtClean="0"/>
              <a:t>LOGISTIC REGRESSION</a:t>
            </a: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2" name="Content Placeholder 1"/>
          <p:cNvPicPr>
            <a:picLocks noGrp="1" noChangeAspect="1"/>
          </p:cNvPicPr>
          <p:nvPr>
            <p:ph sz="half" idx="2"/>
          </p:nvPr>
        </p:nvPicPr>
        <p:blipFill>
          <a:blip r:embed="rId2"/>
          <a:stretch>
            <a:fillRect/>
          </a:stretch>
        </p:blipFill>
        <p:spPr>
          <a:xfrm>
            <a:off x="190830" y="2389915"/>
            <a:ext cx="5788551" cy="4336888"/>
          </a:xfrm>
          <a:prstGeom prst="rect">
            <a:avLst/>
          </a:prstGeom>
        </p:spPr>
      </p:pic>
      <p:pic>
        <p:nvPicPr>
          <p:cNvPr id="11" name="Picture 10"/>
          <p:cNvPicPr>
            <a:picLocks noChangeAspect="1"/>
          </p:cNvPicPr>
          <p:nvPr/>
        </p:nvPicPr>
        <p:blipFill>
          <a:blip r:embed="rId3"/>
          <a:stretch>
            <a:fillRect/>
          </a:stretch>
        </p:blipFill>
        <p:spPr>
          <a:xfrm>
            <a:off x="6217920" y="2389915"/>
            <a:ext cx="5775297" cy="4336888"/>
          </a:xfrm>
          <a:prstGeom prst="rect">
            <a:avLst/>
          </a:prstGeom>
        </p:spPr>
      </p:pic>
    </p:spTree>
    <p:extLst>
      <p:ext uri="{BB962C8B-B14F-4D97-AF65-F5344CB8AC3E}">
        <p14:creationId xmlns:p14="http://schemas.microsoft.com/office/powerpoint/2010/main" val="1094389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484" b="18484"/>
          <a:stretch>
            <a:fillRect/>
          </a:stretch>
        </p:blipFill>
        <p:spPr/>
      </p:pic>
      <p:sp>
        <p:nvSpPr>
          <p:cNvPr id="4" name="Slide Number Placeholder 3"/>
          <p:cNvSpPr>
            <a:spLocks noGrp="1"/>
          </p:cNvSpPr>
          <p:nvPr>
            <p:ph type="sldNum" sz="quarter" idx="12"/>
          </p:nvPr>
        </p:nvSpPr>
        <p:spPr/>
        <p:txBody>
          <a:bodyPr/>
          <a:lstStyle/>
          <a:p>
            <a:fld id="{8C2E478F-E849-4A8C-AF1F-CBCC78A7CBFA}" type="slidenum">
              <a:rPr lang="en-US" smtClean="0"/>
              <a:t>12</a:t>
            </a:fld>
            <a:endParaRPr lang="en-US" dirty="0"/>
          </a:p>
        </p:txBody>
      </p:sp>
      <p:sp>
        <p:nvSpPr>
          <p:cNvPr id="7" name="Title 2"/>
          <p:cNvSpPr>
            <a:spLocks noGrp="1"/>
          </p:cNvSpPr>
          <p:nvPr>
            <p:ph type="title"/>
          </p:nvPr>
        </p:nvSpPr>
        <p:spPr>
          <a:xfrm>
            <a:off x="6410931" y="217524"/>
            <a:ext cx="5251450" cy="912837"/>
          </a:xfrm>
        </p:spPr>
        <p:txBody>
          <a:bodyPr>
            <a:normAutofit/>
          </a:bodyPr>
          <a:lstStyle/>
          <a:p>
            <a:r>
              <a:rPr lang="en-US" sz="3200" dirty="0" smtClean="0"/>
              <a:t>FUTURE IMPROVEMENTS</a:t>
            </a:r>
            <a:endParaRPr lang="en-IN" sz="3200" dirty="0"/>
          </a:p>
        </p:txBody>
      </p:sp>
      <p:sp>
        <p:nvSpPr>
          <p:cNvPr id="10"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812403" y="1130361"/>
            <a:ext cx="6379597" cy="5586145"/>
          </a:xfrm>
          <a:prstGeom prst="rect">
            <a:avLst/>
          </a:prstGeom>
          <a:noFill/>
        </p:spPr>
        <p:txBody>
          <a:bodyPr wrap="square" rtlCol="0">
            <a:spAutoFit/>
          </a:bodyPr>
          <a:lstStyle/>
          <a:p>
            <a:pPr marL="342900" indent="-342900">
              <a:lnSpc>
                <a:spcPct val="150000"/>
              </a:lnSpc>
              <a:buFont typeface="+mj-lt"/>
              <a:buAutoNum type="arabicPeriod"/>
            </a:pP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Real-Time </a:t>
            </a:r>
            <a:r>
              <a:rPr lang="en-US" sz="1400" b="1" dirty="0">
                <a:latin typeface="SolidWorks GDT" panose="020B0603030804020204" pitchFamily="34" charset="0"/>
                <a:ea typeface="SolidWorks GDT" panose="020B0603030804020204" pitchFamily="34" charset="0"/>
                <a:cs typeface="SolidWorks GDT" panose="020B0603030804020204" pitchFamily="34" charset="0"/>
              </a:rPr>
              <a:t>Detection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System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Integrate </a:t>
            </a:r>
            <a:r>
              <a:rPr lang="en-US" sz="1400" dirty="0">
                <a:latin typeface="SolidWorks GDT" panose="020B0603030804020204" pitchFamily="34" charset="0"/>
                <a:ea typeface="SolidWorks GDT" panose="020B0603030804020204" pitchFamily="34" charset="0"/>
                <a:cs typeface="SolidWorks GDT" panose="020B0603030804020204" pitchFamily="34" charset="0"/>
              </a:rPr>
              <a:t>the model into a live system that monitors real-time network traffic for instant intrusion alerts</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mj-lt"/>
              <a:buAutoNum type="arabicPeriod"/>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Expanded Feature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Set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Include </a:t>
            </a:r>
            <a:r>
              <a:rPr lang="en-US" sz="1400" dirty="0">
                <a:latin typeface="SolidWorks GDT" panose="020B0603030804020204" pitchFamily="34" charset="0"/>
                <a:ea typeface="SolidWorks GDT" panose="020B0603030804020204" pitchFamily="34" charset="0"/>
                <a:cs typeface="SolidWorks GDT" panose="020B0603030804020204" pitchFamily="34" charset="0"/>
              </a:rPr>
              <a:t>additional features such as geolocation, device fingerprinting, or historical user patterns for better accuracy</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mj-lt"/>
              <a:buAutoNum type="arabicPeriod"/>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Automated Threat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Response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Connect </a:t>
            </a:r>
            <a:r>
              <a:rPr lang="en-US" sz="1400" dirty="0">
                <a:latin typeface="SolidWorks GDT" panose="020B0603030804020204" pitchFamily="34" charset="0"/>
                <a:ea typeface="SolidWorks GDT" panose="020B0603030804020204" pitchFamily="34" charset="0"/>
                <a:cs typeface="SolidWorks GDT" panose="020B0603030804020204" pitchFamily="34" charset="0"/>
              </a:rPr>
              <a:t>the detection system with automated security actions like blocking IPs or alerting admins</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mj-lt"/>
              <a:buAutoNum type="arabicPeriod"/>
            </a:pPr>
            <a:r>
              <a:rPr lang="en-US" sz="1400" b="1" dirty="0" err="1">
                <a:latin typeface="SolidWorks GDT" panose="020B0603030804020204" pitchFamily="34" charset="0"/>
                <a:ea typeface="SolidWorks GDT" panose="020B0603030804020204" pitchFamily="34" charset="0"/>
                <a:cs typeface="SolidWorks GDT" panose="020B0603030804020204" pitchFamily="34" charset="0"/>
              </a:rPr>
              <a:t>Explainability</a:t>
            </a:r>
            <a:r>
              <a:rPr lang="en-US" sz="1400" b="1" dirty="0">
                <a:latin typeface="SolidWorks GDT" panose="020B0603030804020204" pitchFamily="34" charset="0"/>
                <a:ea typeface="SolidWorks GDT" panose="020B0603030804020204" pitchFamily="34" charset="0"/>
                <a:cs typeface="SolidWorks GDT" panose="020B0603030804020204" pitchFamily="34" charset="0"/>
              </a:rPr>
              <a:t> &amp;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Transparency</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 Add </a:t>
            </a:r>
            <a:r>
              <a:rPr lang="en-US" sz="1400" dirty="0">
                <a:latin typeface="SolidWorks GDT" panose="020B0603030804020204" pitchFamily="34" charset="0"/>
                <a:ea typeface="SolidWorks GDT" panose="020B0603030804020204" pitchFamily="34" charset="0"/>
                <a:cs typeface="SolidWorks GDT" panose="020B0603030804020204" pitchFamily="34" charset="0"/>
              </a:rPr>
              <a:t>model </a:t>
            </a:r>
            <a:r>
              <a:rPr lang="en-US" sz="1400" dirty="0" err="1">
                <a:latin typeface="SolidWorks GDT" panose="020B0603030804020204" pitchFamily="34" charset="0"/>
                <a:ea typeface="SolidWorks GDT" panose="020B0603030804020204" pitchFamily="34" charset="0"/>
                <a:cs typeface="SolidWorks GDT" panose="020B0603030804020204" pitchFamily="34" charset="0"/>
              </a:rPr>
              <a:t>explainability</a:t>
            </a:r>
            <a:r>
              <a:rPr lang="en-US" sz="1400" dirty="0">
                <a:latin typeface="SolidWorks GDT" panose="020B0603030804020204" pitchFamily="34" charset="0"/>
                <a:ea typeface="SolidWorks GDT" panose="020B0603030804020204" pitchFamily="34" charset="0"/>
                <a:cs typeface="SolidWorks GDT" panose="020B0603030804020204" pitchFamily="34" charset="0"/>
              </a:rPr>
              <a:t> tools (e.g., SHAP, LIME) to help security analysts understand why a prediction was made</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mj-lt"/>
              <a:buAutoNum type="arabicPeriod"/>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Multi-Class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Classification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Extend </a:t>
            </a:r>
            <a:r>
              <a:rPr lang="en-US" sz="1400" dirty="0">
                <a:latin typeface="SolidWorks GDT" panose="020B0603030804020204" pitchFamily="34" charset="0"/>
                <a:ea typeface="SolidWorks GDT" panose="020B0603030804020204" pitchFamily="34" charset="0"/>
                <a:cs typeface="SolidWorks GDT" panose="020B0603030804020204" pitchFamily="34" charset="0"/>
              </a:rPr>
              <a:t>the model to classify the type of intrusion (e.g., </a:t>
            </a:r>
            <a:r>
              <a:rPr lang="en-US" sz="1400" dirty="0" err="1">
                <a:latin typeface="SolidWorks GDT" panose="020B0603030804020204" pitchFamily="34" charset="0"/>
                <a:ea typeface="SolidWorks GDT" panose="020B0603030804020204" pitchFamily="34" charset="0"/>
                <a:cs typeface="SolidWorks GDT" panose="020B0603030804020204" pitchFamily="34" charset="0"/>
              </a:rPr>
              <a:t>DoS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phishing, brute-force) instead of just binary detection</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mj-lt"/>
              <a:buAutoNum type="arabicPeriod"/>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Deployment on Edge </a:t>
            </a:r>
            <a:r>
              <a:rPr lang="en-US" sz="1400" b="1" dirty="0" smtClean="0">
                <a:latin typeface="SolidWorks GDT" panose="020B0603030804020204" pitchFamily="34" charset="0"/>
                <a:ea typeface="SolidWorks GDT" panose="020B0603030804020204" pitchFamily="34" charset="0"/>
                <a:cs typeface="SolidWorks GDT" panose="020B0603030804020204" pitchFamily="34" charset="0"/>
              </a:rPr>
              <a:t>Devices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 Deploy </a:t>
            </a:r>
            <a:r>
              <a:rPr lang="en-US" sz="1400" dirty="0">
                <a:latin typeface="SolidWorks GDT" panose="020B0603030804020204" pitchFamily="34" charset="0"/>
                <a:ea typeface="SolidWorks GDT" panose="020B0603030804020204" pitchFamily="34" charset="0"/>
                <a:cs typeface="SolidWorks GDT" panose="020B0603030804020204" pitchFamily="34" charset="0"/>
              </a:rPr>
              <a:t>lightweight models on edge devices like firewalls or routers for faster, distributed detection.</a:t>
            </a:r>
            <a:endParaRPr lang="en-IN" sz="1400" dirty="0">
              <a:latin typeface="SolidWorks GDT" panose="020B0603030804020204" pitchFamily="34" charset="0"/>
              <a:ea typeface="SolidWorks GDT" panose="020B0603030804020204" pitchFamily="34" charset="0"/>
              <a:cs typeface="SolidWorks GDT" panose="020B0603030804020204"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4058" y="6487535"/>
            <a:ext cx="1435211" cy="283863"/>
          </a:xfrm>
          <a:prstGeom prst="rect">
            <a:avLst/>
          </a:prstGeom>
        </p:spPr>
      </p:pic>
    </p:spTree>
    <p:extLst>
      <p:ext uri="{BB962C8B-B14F-4D97-AF65-F5344CB8AC3E}">
        <p14:creationId xmlns:p14="http://schemas.microsoft.com/office/powerpoint/2010/main" val="177789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464" b="18464"/>
          <a:stretch>
            <a:fillRect/>
          </a:stretch>
        </p:blipFill>
        <p:spPr/>
      </p:pic>
      <p:sp>
        <p:nvSpPr>
          <p:cNvPr id="5" name="Slide Number Placeholder 4"/>
          <p:cNvSpPr>
            <a:spLocks noGrp="1"/>
          </p:cNvSpPr>
          <p:nvPr>
            <p:ph type="sldNum" sz="quarter" idx="12"/>
          </p:nvPr>
        </p:nvSpPr>
        <p:spPr/>
        <p:txBody>
          <a:bodyPr/>
          <a:lstStyle/>
          <a:p>
            <a:fld id="{8C2E478F-E849-4A8C-AF1F-CBCC78A7CBFA}" type="slidenum">
              <a:rPr lang="en-US" smtClean="0"/>
              <a:t>13</a:t>
            </a:fld>
            <a:endParaRPr lang="en-US" dirty="0"/>
          </a:p>
        </p:txBody>
      </p:sp>
      <p:sp>
        <p:nvSpPr>
          <p:cNvPr id="7"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3"/>
          <p:cNvSpPr>
            <a:spLocks noGrp="1"/>
          </p:cNvSpPr>
          <p:nvPr>
            <p:ph type="title"/>
          </p:nvPr>
        </p:nvSpPr>
        <p:spPr>
          <a:xfrm>
            <a:off x="6188958" y="473943"/>
            <a:ext cx="5889074" cy="944642"/>
          </a:xfrm>
        </p:spPr>
        <p:txBody>
          <a:bodyPr>
            <a:normAutofit/>
          </a:bodyPr>
          <a:lstStyle/>
          <a:p>
            <a:r>
              <a:rPr lang="en-US" sz="3200" dirty="0" smtClean="0"/>
              <a:t>KEY INSIGHTS AND FINDINGS</a:t>
            </a:r>
            <a:endParaRPr lang="en-IN" sz="3200" dirty="0"/>
          </a:p>
        </p:txBody>
      </p:sp>
      <p:sp>
        <p:nvSpPr>
          <p:cNvPr id="9" name="TextBox 8"/>
          <p:cNvSpPr txBox="1"/>
          <p:nvPr/>
        </p:nvSpPr>
        <p:spPr>
          <a:xfrm>
            <a:off x="5820356" y="1606165"/>
            <a:ext cx="6172861" cy="46166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Behavior-based cyber threats are becoming more common and harder to detect using traditional methods.</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Monitoring both user behavior and network-level data significantly improves intrusion detection accuracy.</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Access from low-reputation IP addresses is strongly linked to malicious activity.</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Unusual login times are a clear signal of potential unauthorized access.</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The presence of encryption alone does not guarantee the traffic is safe.</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The type of browser used can help identify suspicious or automated access attempts.</a:t>
            </a:r>
          </a:p>
          <a:p>
            <a:pPr marL="285750" indent="-28575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Effective cybersecurity relies on combining multiple layers of analysis for better threat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visibility.</a:t>
            </a:r>
            <a:endParaRPr lang="en-IN" sz="1400" dirty="0">
              <a:latin typeface="SolidWorks GDT" panose="020B0603030804020204" pitchFamily="34" charset="0"/>
              <a:ea typeface="SolidWorks GDT" panose="020B0603030804020204" pitchFamily="34" charset="0"/>
              <a:cs typeface="SolidWorks GDT" panose="020B0603030804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8055" y="6468303"/>
            <a:ext cx="1761214" cy="348341"/>
          </a:xfrm>
          <a:prstGeom prst="rect">
            <a:avLst/>
          </a:prstGeom>
        </p:spPr>
      </p:pic>
    </p:spTree>
    <p:extLst>
      <p:ext uri="{BB962C8B-B14F-4D97-AF65-F5344CB8AC3E}">
        <p14:creationId xmlns:p14="http://schemas.microsoft.com/office/powerpoint/2010/main" val="3928502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0098157" cy="6858000"/>
          </a:xfrm>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xmlns="" val="1"/>
              </a:ext>
            </a:extLst>
          </p:cNvPr>
          <p:cNvSpPr/>
          <p:nvPr/>
        </p:nvSpPr>
        <p:spPr>
          <a:xfrm>
            <a:off x="2" y="-12357"/>
            <a:ext cx="12191998"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xmlns="" val="1"/>
              </a:ext>
            </a:extLst>
          </p:cNvPr>
          <p:cNvSpPr/>
          <p:nvPr/>
        </p:nvSpPr>
        <p:spPr>
          <a:xfrm>
            <a:off x="6416702" y="-24714"/>
            <a:ext cx="5775298" cy="688271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a:extLst>
              <a:ext uri="{FF2B5EF4-FFF2-40B4-BE49-F238E27FC236}">
                <a16:creationId xmlns:a16="http://schemas.microsoft.com/office/drawing/2014/main" id="{E70920C0-10F4-4ECD-BDF3-CE993B7C8C82}"/>
              </a:ext>
            </a:extLst>
          </p:cNvPr>
          <p:cNvSpPr txBox="1">
            <a:spLocks/>
          </p:cNvSpPr>
          <p:nvPr/>
        </p:nvSpPr>
        <p:spPr>
          <a:xfrm>
            <a:off x="6665844" y="2576224"/>
            <a:ext cx="5526156" cy="258417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lnSpc>
                <a:spcPct val="150000"/>
              </a:lnSpc>
              <a:defRPr sz="10000">
                <a:solidFill>
                  <a:srgbClr val="3A3B39"/>
                </a:solidFill>
                <a:latin typeface="Bebas"/>
                <a:ea typeface="Bebas"/>
                <a:cs typeface="Bebas"/>
                <a:sym typeface="Bebas"/>
              </a:defRPr>
            </a:pPr>
            <a:r>
              <a:rPr lang="en-US" sz="1400" cap="none" dirty="0" smtClean="0">
                <a:solidFill>
                  <a:schemeClr val="bg1"/>
                </a:solidFill>
                <a:latin typeface="SolidWorks GDT" panose="020B0603030804020204" pitchFamily="34" charset="0"/>
                <a:ea typeface="SolidWorks GDT" panose="020B0603030804020204" pitchFamily="34" charset="0"/>
                <a:cs typeface="SolidWorks GDT" panose="020B0603030804020204" pitchFamily="34" charset="0"/>
                <a:sym typeface="Bebas"/>
              </a:rPr>
              <a:t>Good cybersecurity means looking at both network data and how users behave. Keeping track of things like login attempts, session length, failed logins, strange login times, IP trustworthiness, and encryption helps find unusual activity that could be an attack. Using all these details together helps organizations spot threats early and protect themselves better against new and tricky cyberattacks.</a:t>
            </a:r>
            <a:endParaRPr lang="en-US" sz="300" cap="none" dirty="0">
              <a:solidFill>
                <a:schemeClr val="bg1"/>
              </a:solidFill>
              <a:latin typeface="SolidWorks GDT" panose="020B0603030804020204" pitchFamily="34" charset="0"/>
              <a:ea typeface="SolidWorks GDT" panose="020B0603030804020204" pitchFamily="34" charset="0"/>
              <a:cs typeface="SolidWorks GDT" panose="020B0603030804020204" pitchFamily="34" charset="0"/>
              <a:sym typeface="Bebas"/>
            </a:endParaRPr>
          </a:p>
        </p:txBody>
      </p:sp>
      <p:sp>
        <p:nvSpPr>
          <p:cNvPr id="8" name="Title 2">
            <a:extLst>
              <a:ext uri="{FF2B5EF4-FFF2-40B4-BE49-F238E27FC236}">
                <a16:creationId xmlns:a16="http://schemas.microsoft.com/office/drawing/2014/main" id="{85534194-745D-4888-BF16-6C09F65EA484}"/>
              </a:ext>
            </a:extLst>
          </p:cNvPr>
          <p:cNvSpPr>
            <a:spLocks noGrp="1"/>
          </p:cNvSpPr>
          <p:nvPr>
            <p:ph type="title"/>
          </p:nvPr>
        </p:nvSpPr>
        <p:spPr>
          <a:xfrm>
            <a:off x="6665844" y="1692937"/>
            <a:ext cx="5045102" cy="711960"/>
          </a:xfrm>
        </p:spPr>
        <p:txBody>
          <a:bodyPr anchor="ctr">
            <a:normAutofit/>
          </a:bodyPr>
          <a:lstStyle/>
          <a:p>
            <a:r>
              <a:rPr lang="en-US" dirty="0" smtClean="0"/>
              <a:t>  </a:t>
            </a:r>
            <a:r>
              <a:rPr lang="en-US" dirty="0" smtClean="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98998" y="2834047"/>
            <a:ext cx="10787270" cy="830649"/>
          </a:xfrm>
        </p:spPr>
        <p:txBody>
          <a:bodyPr>
            <a:normAutofit fontScale="90000"/>
          </a:bodyPr>
          <a:lstStyle/>
          <a:p>
            <a:r>
              <a:rPr lang="en-US" dirty="0">
                <a:solidFill>
                  <a:schemeClr val="bg1"/>
                </a:solidFill>
              </a:rPr>
              <a:t>THANK YOU</a:t>
            </a: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1780256"/>
            <a:ext cx="5251450" cy="895148"/>
          </a:xfrm>
        </p:spPr>
        <p:txBody>
          <a:bodyPr>
            <a:normAutofit fontScale="90000"/>
          </a:bodyPr>
          <a:lstStyle/>
          <a:p>
            <a:r>
              <a:rPr lang="en-US" dirty="0" smtClean="0"/>
              <a:t>Introduction</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285" y="6369198"/>
            <a:ext cx="2100157" cy="415379"/>
          </a:xfrm>
          <a:prstGeom prst="rect">
            <a:avLst/>
          </a:prstGeom>
        </p:spPr>
      </p:pic>
      <p:sp>
        <p:nvSpPr>
          <p:cNvPr id="9" name="TextBox 8"/>
          <p:cNvSpPr txBox="1"/>
          <p:nvPr/>
        </p:nvSpPr>
        <p:spPr>
          <a:xfrm>
            <a:off x="5885290" y="3088036"/>
            <a:ext cx="5663979" cy="264059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Cybersecurity is essential to protect systems, networks, and data from unauthorized access and cyber threats. With the rise in cyberattacks, automated and intelligent threat detection is more important than ever</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t>
            </a:r>
          </a:p>
          <a:p>
            <a:pPr>
              <a:lnSpc>
                <a:spcPct val="150000"/>
              </a:lnSpc>
            </a:pP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marL="342900" indent="-342900">
              <a:lnSpc>
                <a:spcPct val="150000"/>
              </a:lnSpc>
              <a:buFont typeface="Arial" panose="020B0604020202020204" pitchFamily="34" charset="0"/>
              <a:buChar char="•"/>
            </a:pPr>
            <a:r>
              <a:rPr lang="en-US" sz="1400" dirty="0">
                <a:latin typeface="SolidWorks GDT" panose="020B0603030804020204" pitchFamily="34" charset="0"/>
                <a:ea typeface="SolidWorks GDT" panose="020B0603030804020204" pitchFamily="34" charset="0"/>
                <a:cs typeface="SolidWorks GDT" panose="020B0603030804020204" pitchFamily="34" charset="0"/>
              </a:rPr>
              <a:t>This project applies machine learning to detect cyber intrusions by analyzing network traffic and user behavior patterns.</a:t>
            </a: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55660" y="-24572"/>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55660" y="-4406"/>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4134" y="6468303"/>
            <a:ext cx="1347184" cy="266452"/>
          </a:xfrm>
          <a:prstGeom prst="rect">
            <a:avLst/>
          </a:prstGeom>
        </p:spPr>
      </p:pic>
      <p:sp>
        <p:nvSpPr>
          <p:cNvPr id="9" name="TextBox 8"/>
          <p:cNvSpPr txBox="1"/>
          <p:nvPr/>
        </p:nvSpPr>
        <p:spPr>
          <a:xfrm>
            <a:off x="5846859" y="851101"/>
            <a:ext cx="6345141" cy="6124754"/>
          </a:xfrm>
          <a:prstGeom prst="rect">
            <a:avLst/>
          </a:prstGeom>
          <a:noFill/>
        </p:spPr>
        <p:txBody>
          <a:bodyPr wrap="square" rtlCol="0">
            <a:spAutoFit/>
          </a:bodyPr>
          <a:lstStyle/>
          <a:p>
            <a:pPr>
              <a:lnSpc>
                <a:spcPct val="150000"/>
              </a:lnSpc>
            </a:pPr>
            <a:r>
              <a:rPr lang="en-IN" sz="1400" dirty="0">
                <a:latin typeface="SolidWorks GDT" panose="020B0603030804020204" pitchFamily="34" charset="0"/>
                <a:ea typeface="SolidWorks GDT" panose="020B0603030804020204" pitchFamily="34" charset="0"/>
                <a:cs typeface="SolidWorks GDT" panose="020B0603030804020204" pitchFamily="34" charset="0"/>
              </a:rPr>
              <a:t>The dataset consists of</a:t>
            </a:r>
            <a:r>
              <a:rPr lang="en-US" sz="1400" dirty="0">
                <a:latin typeface="SolidWorks GDT" panose="020B0603030804020204" pitchFamily="34" charset="0"/>
                <a:ea typeface="SolidWorks GDT" panose="020B0603030804020204" pitchFamily="34" charset="0"/>
                <a:cs typeface="SolidWorks GDT" panose="020B0603030804020204" pitchFamily="34" charset="0"/>
              </a:rPr>
              <a:t> network-based </a:t>
            </a:r>
            <a:r>
              <a:rPr lang="en-IN" sz="1400" dirty="0">
                <a:latin typeface="SolidWorks GDT" panose="020B0603030804020204" pitchFamily="34" charset="0"/>
                <a:ea typeface="SolidWorks GDT" panose="020B0603030804020204" pitchFamily="34" charset="0"/>
                <a:cs typeface="SolidWorks GDT" panose="020B0603030804020204" pitchFamily="34" charset="0"/>
              </a:rPr>
              <a:t>and</a:t>
            </a:r>
            <a:r>
              <a:rPr lang="en-US" sz="1400" dirty="0">
                <a:latin typeface="SolidWorks GDT" panose="020B0603030804020204" pitchFamily="34" charset="0"/>
                <a:ea typeface="SolidWorks GDT" panose="020B0603030804020204" pitchFamily="34" charset="0"/>
                <a:cs typeface="SolidWorks GDT" panose="020B0603030804020204" pitchFamily="34" charset="0"/>
              </a:rPr>
              <a:t> user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behavior-based</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endParaRPr lang="en-US" sz="1400" dirty="0" smtClean="0">
              <a:latin typeface="SolidWorks GDT" panose="020B0603030804020204" pitchFamily="34" charset="0"/>
              <a:ea typeface="SolidWorks GDT" panose="020B0603030804020204" pitchFamily="34" charset="0"/>
              <a:cs typeface="SolidWorks GDT" panose="020B0603030804020204" pitchFamily="34" charset="0"/>
            </a:endParaRPr>
          </a:p>
          <a:p>
            <a:pPr>
              <a:lnSpc>
                <a:spcPct val="150000"/>
              </a:lnSpc>
            </a:pPr>
            <a:r>
              <a:rPr lang="en-IN" sz="1400" dirty="0" smtClean="0">
                <a:latin typeface="SolidWorks GDT" panose="020B0603030804020204" pitchFamily="34" charset="0"/>
                <a:ea typeface="SolidWorks GDT" panose="020B0603030804020204" pitchFamily="34" charset="0"/>
                <a:cs typeface="SolidWorks GDT" panose="020B0603030804020204" pitchFamily="34" charset="0"/>
              </a:rPr>
              <a:t>features</a:t>
            </a:r>
            <a:r>
              <a:rPr lang="en-IN" sz="1400" dirty="0">
                <a:latin typeface="SolidWorks GDT" panose="020B0603030804020204" pitchFamily="34" charset="0"/>
                <a:ea typeface="SolidWorks GDT" panose="020B0603030804020204" pitchFamily="34" charset="0"/>
                <a:cs typeface="SolidWorks GDT" panose="020B0603030804020204" pitchFamily="34" charset="0"/>
              </a:rPr>
              <a:t>. Each feature provides valuable information about potential cyber threats.</a:t>
            </a:r>
          </a:p>
          <a:p>
            <a:pPr>
              <a:lnSpc>
                <a:spcPct val="150000"/>
              </a:lnSpc>
            </a:pPr>
            <a:endParaRPr lang="en-IN" sz="1400" dirty="0">
              <a:latin typeface="SolidWorks GDT" panose="020B0603030804020204" pitchFamily="34" charset="0"/>
              <a:ea typeface="SolidWorks GDT" panose="020B0603030804020204" pitchFamily="34" charset="0"/>
              <a:cs typeface="SolidWorks GDT" panose="020B0603030804020204" pitchFamily="34" charset="0"/>
            </a:endParaRPr>
          </a:p>
          <a:p>
            <a:pPr>
              <a:lnSpc>
                <a:spcPct val="150000"/>
              </a:lnSpc>
            </a:pPr>
            <a:r>
              <a:rPr lang="en-IN" sz="1400" b="1"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b="1" dirty="0">
                <a:latin typeface="SWRomnd" panose="00000400000000000000" pitchFamily="2" charset="0"/>
                <a:ea typeface="SolidWorks GDT" panose="020B0603030804020204" pitchFamily="34" charset="0"/>
                <a:cs typeface="Txt" panose="00000400000000000000" pitchFamily="2" charset="0"/>
              </a:rPr>
              <a:t>Network-Based </a:t>
            </a:r>
            <a:r>
              <a:rPr lang="en-IN" sz="1400" b="1" dirty="0" smtClean="0">
                <a:latin typeface="SWRomnd" panose="00000400000000000000" pitchFamily="2" charset="0"/>
                <a:ea typeface="SolidWorks GDT" panose="020B0603030804020204" pitchFamily="34" charset="0"/>
                <a:cs typeface="Txt" panose="00000400000000000000" pitchFamily="2" charset="0"/>
              </a:rPr>
              <a:t>Features</a:t>
            </a:r>
            <a:endParaRPr lang="en-IN" sz="1400" dirty="0">
              <a:latin typeface="SolidWorks GDT" panose="020B0603030804020204" pitchFamily="34" charset="0"/>
              <a:ea typeface="SolidWorks GDT" panose="020B0603030804020204" pitchFamily="34" charset="0"/>
              <a:cs typeface="SolidWorks GDT" panose="020B0603030804020204" pitchFamily="34" charset="0"/>
            </a:endParaRP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network_packet_size</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(Packet Size in Bytes)</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protocol_type</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(Communication Protocol)</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encryption_used</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(Encryption Protocol)</a:t>
            </a:r>
          </a:p>
          <a:p>
            <a:pPr fontAlgn="ctr">
              <a:lnSpc>
                <a:spcPct val="150000"/>
              </a:lnSpc>
            </a:pP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a:lnSpc>
                <a:spcPct val="150000"/>
              </a:lnSpc>
            </a:pPr>
            <a:r>
              <a:rPr lang="en-IN" sz="1400" b="1" dirty="0">
                <a:latin typeface="SWRomnd" panose="00000400000000000000" pitchFamily="2" charset="0"/>
                <a:ea typeface="SolidWorks GDT" panose="020B0603030804020204" pitchFamily="34" charset="0"/>
                <a:cs typeface="SolidWorks GDT" panose="020B0603030804020204" pitchFamily="34" charset="0"/>
              </a:rPr>
              <a:t>User </a:t>
            </a:r>
            <a:r>
              <a:rPr lang="en-IN" sz="1400" b="1" dirty="0" err="1">
                <a:latin typeface="SWRomnd" panose="00000400000000000000" pitchFamily="2" charset="0"/>
                <a:ea typeface="SolidWorks GDT" panose="020B0603030804020204" pitchFamily="34" charset="0"/>
                <a:cs typeface="SolidWorks GDT" panose="020B0603030804020204" pitchFamily="34" charset="0"/>
              </a:rPr>
              <a:t>Behavior</a:t>
            </a:r>
            <a:r>
              <a:rPr lang="en-IN" sz="1400" b="1" dirty="0">
                <a:latin typeface="SWRomnd" panose="00000400000000000000" pitchFamily="2" charset="0"/>
                <a:ea typeface="SolidWorks GDT" panose="020B0603030804020204" pitchFamily="34" charset="0"/>
                <a:cs typeface="SolidWorks GDT" panose="020B0603030804020204" pitchFamily="34" charset="0"/>
              </a:rPr>
              <a:t>-Based Features </a:t>
            </a:r>
            <a:endParaRPr lang="en-IN" sz="1400" dirty="0">
              <a:latin typeface="SolidWorks GDT" panose="020B0603030804020204" pitchFamily="34" charset="0"/>
              <a:ea typeface="SolidWorks GDT" panose="020B0603030804020204" pitchFamily="34" charset="0"/>
              <a:cs typeface="SolidWorks GDT" panose="020B0603030804020204" pitchFamily="34" charset="0"/>
            </a:endParaRP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login_attempts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(Number of Logins)</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session_duration</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(Session Length in Seconds)</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failed_logins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(Failed Login Attempts)</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unusual_time_access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(Login Time Anomaly)</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ip_reputation_score</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(Trustworthiness of IP Address)</a:t>
            </a:r>
          </a:p>
          <a:p>
            <a:pPr marL="285750" indent="-285750" fontAlgn="ctr">
              <a:lnSpc>
                <a:spcPct val="150000"/>
              </a:lnSpc>
              <a:buFont typeface="Arial" panose="020B0604020202020204" pitchFamily="34" charset="0"/>
              <a:buChar char="•"/>
            </a:pPr>
            <a:r>
              <a:rPr lang="en-IN" sz="1400" dirty="0" err="1">
                <a:latin typeface="SolidWorks GDT" panose="020B0603030804020204" pitchFamily="34" charset="0"/>
                <a:ea typeface="SolidWorks GDT" panose="020B0603030804020204" pitchFamily="34" charset="0"/>
                <a:cs typeface="SolidWorks GDT" panose="020B0603030804020204" pitchFamily="34" charset="0"/>
              </a:rPr>
              <a:t>browser_type</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t>
            </a:r>
            <a:r>
              <a:rPr lang="en-IN" sz="1400" dirty="0">
                <a:latin typeface="SolidWorks GDT" panose="020B0603030804020204" pitchFamily="34" charset="0"/>
                <a:ea typeface="SolidWorks GDT" panose="020B0603030804020204" pitchFamily="34" charset="0"/>
                <a:cs typeface="SolidWorks GDT" panose="020B0603030804020204" pitchFamily="34" charset="0"/>
              </a:rPr>
              <a:t>(User’s Browser)</a:t>
            </a:r>
          </a:p>
          <a:p>
            <a:pPr marL="285750" indent="-285750" fontAlgn="ctr">
              <a:lnSpc>
                <a:spcPct val="150000"/>
              </a:lnSpc>
              <a:buFont typeface="Arial" panose="020B0604020202020204" pitchFamily="34" charset="0"/>
              <a:buChar char="•"/>
            </a:pP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pPr fontAlgn="ctr">
              <a:lnSpc>
                <a:spcPct val="150000"/>
              </a:lnSpc>
            </a:pPr>
            <a:r>
              <a:rPr lang="en-IN" sz="1400" b="1" dirty="0">
                <a:latin typeface="SWRomnd" panose="00000400000000000000" pitchFamily="2" charset="0"/>
                <a:ea typeface="SolidWorks GDT" panose="020B0603030804020204" pitchFamily="34" charset="0"/>
                <a:cs typeface="SolidWorks GDT" panose="020B0603030804020204" pitchFamily="34" charset="0"/>
              </a:rPr>
              <a:t>Target Variable (</a:t>
            </a:r>
            <a:r>
              <a:rPr lang="en-US" sz="1400" b="1" dirty="0" err="1">
                <a:latin typeface="SWRomnd" panose="00000400000000000000" pitchFamily="2" charset="0"/>
                <a:ea typeface="SolidWorks GDT" panose="020B0603030804020204" pitchFamily="34" charset="0"/>
                <a:cs typeface="SolidWorks GDT" panose="020B0603030804020204" pitchFamily="34" charset="0"/>
              </a:rPr>
              <a:t>attack_detected</a:t>
            </a:r>
            <a:r>
              <a:rPr lang="en-IN" sz="1400" b="1" dirty="0">
                <a:latin typeface="SWRomnd" panose="00000400000000000000" pitchFamily="2" charset="0"/>
                <a:ea typeface="SolidWorks GDT" panose="020B0603030804020204" pitchFamily="34" charset="0"/>
                <a:cs typeface="SolidWorks GDT" panose="020B0603030804020204" pitchFamily="34" charset="0"/>
              </a:rPr>
              <a:t>)</a:t>
            </a:r>
            <a:endParaRPr lang="en-IN" sz="1400" dirty="0">
              <a:latin typeface="SWRomnd" panose="00000400000000000000" pitchFamily="2" charset="0"/>
              <a:ea typeface="SolidWorks GDT" panose="020B0603030804020204" pitchFamily="34" charset="0"/>
              <a:cs typeface="SolidWorks GDT" panose="020B0603030804020204" pitchFamily="34" charset="0"/>
            </a:endParaRPr>
          </a:p>
          <a:p>
            <a:endParaRPr lang="en-IN" sz="1400" dirty="0"/>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1" y="11068"/>
            <a:ext cx="541655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6444357" y="1503303"/>
            <a:ext cx="4324937" cy="573989"/>
          </a:xfrm>
        </p:spPr>
        <p:txBody>
          <a:bodyPr>
            <a:normAutofit fontScale="90000"/>
          </a:bodyPr>
          <a:lstStyle/>
          <a:p>
            <a:pPr algn="l"/>
            <a:r>
              <a:rPr lang="en-US" dirty="0" smtClean="0"/>
              <a:t>WHY THIS PROJECT</a:t>
            </a: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934" y="6518604"/>
            <a:ext cx="1591749" cy="314824"/>
          </a:xfrm>
          <a:prstGeom prst="rect">
            <a:avLst/>
          </a:prstGeom>
        </p:spPr>
      </p:pic>
      <p:sp>
        <p:nvSpPr>
          <p:cNvPr id="6" name="Rectangle 2"/>
          <p:cNvSpPr>
            <a:spLocks noGrp="1" noChangeArrowheads="1"/>
          </p:cNvSpPr>
          <p:nvPr>
            <p:ph idx="1"/>
          </p:nvPr>
        </p:nvSpPr>
        <p:spPr bwMode="auto">
          <a:xfrm>
            <a:off x="5767754" y="2389437"/>
            <a:ext cx="613534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Rising frequency and sophistication of cyberattacks demand smarter defense mechanisms.</a:t>
            </a:r>
          </a:p>
          <a:p>
            <a:pPr eaLnBrk="0" fontAlgn="base" hangingPunct="0">
              <a:lnSpc>
                <a:spcPct val="100000"/>
              </a:lnSpc>
              <a:spcBef>
                <a:spcPct val="0"/>
              </a:spcBef>
              <a:spcAft>
                <a:spcPct val="0"/>
              </a:spcAft>
            </a:pPr>
            <a:endPar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endParaRPr>
          </a:p>
          <a:p>
            <a:pPr eaLnBrk="0" fontAlgn="base" hangingPunct="0">
              <a:lnSpc>
                <a:spcPct val="100000"/>
              </a:lnSpc>
              <a:spcBef>
                <a:spcPct val="0"/>
              </a:spcBef>
              <a:spcAft>
                <a:spcPct val="0"/>
              </a:spcAft>
            </a:pP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Traditional rule-based intrusion detection systems are limited and often outdated.</a:t>
            </a:r>
          </a:p>
          <a:p>
            <a:pPr eaLnBrk="0" fontAlgn="base" hangingPunct="0">
              <a:lnSpc>
                <a:spcPct val="100000"/>
              </a:lnSpc>
              <a:spcBef>
                <a:spcPct val="0"/>
              </a:spcBef>
              <a:spcAft>
                <a:spcPct val="0"/>
              </a:spcAft>
            </a:pPr>
            <a:endPar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endParaRPr>
          </a:p>
          <a:p>
            <a:pPr eaLnBrk="0" fontAlgn="base" hangingPunct="0">
              <a:lnSpc>
                <a:spcPct val="100000"/>
              </a:lnSpc>
              <a:spcBef>
                <a:spcPct val="0"/>
              </a:spcBef>
              <a:spcAft>
                <a:spcPct val="0"/>
              </a:spcAft>
            </a:pP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Machine learning can detect complex and previously unseen patterns of intrusion.</a:t>
            </a:r>
          </a:p>
          <a:p>
            <a:pPr eaLnBrk="0" fontAlgn="base" hangingPunct="0">
              <a:lnSpc>
                <a:spcPct val="100000"/>
              </a:lnSpc>
              <a:spcBef>
                <a:spcPct val="0"/>
              </a:spcBef>
              <a:spcAft>
                <a:spcPct val="0"/>
              </a:spcAft>
            </a:pPr>
            <a:endPar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endParaRPr>
          </a:p>
          <a:p>
            <a:pPr eaLnBrk="0" fontAlgn="base" hangingPunct="0">
              <a:lnSpc>
                <a:spcPct val="100000"/>
              </a:lnSpc>
              <a:spcBef>
                <a:spcPct val="0"/>
              </a:spcBef>
              <a:spcAft>
                <a:spcPct val="0"/>
              </a:spcAft>
            </a:pP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Early detection of malicious activity can prevent severe data breaches and financial loss.</a:t>
            </a:r>
          </a:p>
          <a:p>
            <a:pPr eaLnBrk="0" fontAlgn="base" hangingPunct="0">
              <a:lnSpc>
                <a:spcPct val="100000"/>
              </a:lnSpc>
              <a:spcBef>
                <a:spcPct val="0"/>
              </a:spcBef>
              <a:spcAft>
                <a:spcPct val="0"/>
              </a:spcAft>
            </a:pPr>
            <a:endPar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endParaRPr>
          </a:p>
          <a:p>
            <a:pPr eaLnBrk="0" fontAlgn="base" hangingPunct="0">
              <a:lnSpc>
                <a:spcPct val="100000"/>
              </a:lnSpc>
              <a:spcBef>
                <a:spcPct val="0"/>
              </a:spcBef>
              <a:spcAft>
                <a:spcPct val="0"/>
              </a:spcAft>
            </a:pP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Builds practical skills in data analysis, cybersecurity, and ML model development.</a:t>
            </a:r>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8810"/>
            <a:ext cx="448453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9941" y="-33382"/>
            <a:ext cx="449447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987331" y="277660"/>
            <a:ext cx="4059142" cy="573989"/>
          </a:xfrm>
        </p:spPr>
        <p:txBody>
          <a:bodyPr/>
          <a:lstStyle/>
          <a:p>
            <a:r>
              <a:rPr lang="en-US" dirty="0" smtClean="0"/>
              <a:t>DESIGN OF WEBSITE</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746928" y="1168842"/>
            <a:ext cx="7347005" cy="5299461"/>
          </a:xfrm>
        </p:spPr>
        <p:txBody>
          <a:bodyPr>
            <a:noAutofit/>
          </a:bodyPr>
          <a:lstStyle/>
          <a:p>
            <a:pPr marL="0" indent="0">
              <a:buNone/>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Purpose:</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r>
            <a:br>
              <a:rPr lang="en-US" sz="1400" dirty="0">
                <a:latin typeface="SolidWorks GDT" panose="020B0603030804020204" pitchFamily="34" charset="0"/>
                <a:ea typeface="SolidWorks GDT" panose="020B0603030804020204" pitchFamily="34" charset="0"/>
                <a:cs typeface="SolidWorks GDT" panose="020B0603030804020204" pitchFamily="34" charset="0"/>
              </a:rPr>
            </a:br>
            <a:r>
              <a:rPr lang="en-US" sz="1400" dirty="0">
                <a:latin typeface="SolidWorks GDT" panose="020B0603030804020204" pitchFamily="34" charset="0"/>
                <a:ea typeface="SolidWorks GDT" panose="020B0603030804020204" pitchFamily="34" charset="0"/>
                <a:cs typeface="SolidWorks GDT" panose="020B0603030804020204" pitchFamily="34" charset="0"/>
              </a:rPr>
              <a:t>The project aims to detect cyber intrusions by analyzing network traffic and user behavior to identify potential security threats in real time.</a:t>
            </a:r>
          </a:p>
          <a:p>
            <a:pPr marL="0" indent="0">
              <a:buNone/>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Front End (</a:t>
            </a:r>
            <a:r>
              <a:rPr lang="en-US" sz="1400" b="1" dirty="0" err="1">
                <a:latin typeface="SolidWorks GDT" panose="020B0603030804020204" pitchFamily="34" charset="0"/>
                <a:ea typeface="SolidWorks GDT" panose="020B0603030804020204" pitchFamily="34" charset="0"/>
                <a:cs typeface="SolidWorks GDT" panose="020B0603030804020204" pitchFamily="34" charset="0"/>
              </a:rPr>
              <a:t>Gradio</a:t>
            </a:r>
            <a:r>
              <a:rPr lang="en-US" sz="1400" b="1" dirty="0">
                <a:latin typeface="SolidWorks GDT" panose="020B0603030804020204" pitchFamily="34" charset="0"/>
                <a:ea typeface="SolidWorks GDT" panose="020B0603030804020204" pitchFamily="34" charset="0"/>
                <a:cs typeface="SolidWorks GDT" panose="020B0603030804020204" pitchFamily="34" charset="0"/>
              </a:rPr>
              <a:t>):</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r>
            <a:br>
              <a:rPr lang="en-US" sz="1400" dirty="0">
                <a:latin typeface="SolidWorks GDT" panose="020B0603030804020204" pitchFamily="34" charset="0"/>
                <a:ea typeface="SolidWorks GDT" panose="020B0603030804020204" pitchFamily="34" charset="0"/>
                <a:cs typeface="SolidWorks GDT" panose="020B0603030804020204" pitchFamily="34" charset="0"/>
              </a:rPr>
            </a:br>
            <a:r>
              <a:rPr lang="en-US" sz="1400" dirty="0">
                <a:latin typeface="SolidWorks GDT" panose="020B0603030804020204" pitchFamily="34" charset="0"/>
                <a:ea typeface="SolidWorks GDT" panose="020B0603030804020204" pitchFamily="34" charset="0"/>
                <a:cs typeface="SolidWorks GDT" panose="020B0603030804020204" pitchFamily="34" charset="0"/>
              </a:rPr>
              <a:t>A user-friendly </a:t>
            </a:r>
            <a:r>
              <a:rPr lang="en-US" sz="1400" dirty="0" err="1">
                <a:latin typeface="SolidWorks GDT" panose="020B0603030804020204" pitchFamily="34" charset="0"/>
                <a:ea typeface="SolidWorks GDT" panose="020B0603030804020204" pitchFamily="34" charset="0"/>
                <a:cs typeface="SolidWorks GDT" panose="020B0603030804020204" pitchFamily="34" charset="0"/>
              </a:rPr>
              <a:t>Gradio</a:t>
            </a:r>
            <a:r>
              <a:rPr lang="en-US" sz="1400" dirty="0">
                <a:latin typeface="SolidWorks GDT" panose="020B0603030804020204" pitchFamily="34" charset="0"/>
                <a:ea typeface="SolidWorks GDT" panose="020B0603030804020204" pitchFamily="34" charset="0"/>
                <a:cs typeface="SolidWorks GDT" panose="020B0603030804020204" pitchFamily="34" charset="0"/>
              </a:rPr>
              <a:t> interface allows users to input relevant network-based and user behavior features to predict intrusion attempts easily.</a:t>
            </a:r>
          </a:p>
          <a:p>
            <a:pPr marL="0" indent="0">
              <a:buNone/>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User Inputs:</a:t>
            </a:r>
            <a:endParaRPr lang="en-US" sz="1400" dirty="0">
              <a:latin typeface="SolidWorks GDT" panose="020B0603030804020204" pitchFamily="34" charset="0"/>
              <a:ea typeface="SolidWorks GDT" panose="020B0603030804020204" pitchFamily="34" charset="0"/>
              <a:cs typeface="SolidWorks GDT" panose="020B0603030804020204" pitchFamily="34" charset="0"/>
            </a:endParaRPr>
          </a:p>
          <a:p>
            <a:r>
              <a:rPr lang="en-US" sz="1400" b="1" dirty="0">
                <a:latin typeface="SolidWorks GDT" panose="020B0603030804020204" pitchFamily="34" charset="0"/>
                <a:ea typeface="SolidWorks GDT" panose="020B0603030804020204" pitchFamily="34" charset="0"/>
                <a:cs typeface="SolidWorks GDT" panose="020B0603030804020204" pitchFamily="34" charset="0"/>
              </a:rPr>
              <a:t>Network-Based Features: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Network packet size (in bytes),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protocol </a:t>
            </a:r>
            <a:r>
              <a:rPr lang="en-US" sz="1400" dirty="0">
                <a:latin typeface="SolidWorks GDT" panose="020B0603030804020204" pitchFamily="34" charset="0"/>
                <a:ea typeface="SolidWorks GDT" panose="020B0603030804020204" pitchFamily="34" charset="0"/>
                <a:cs typeface="SolidWorks GDT" panose="020B0603030804020204" pitchFamily="34" charset="0"/>
              </a:rPr>
              <a:t>type, and encryption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used</a:t>
            </a:r>
            <a:r>
              <a:rPr lang="en-US" sz="1400" dirty="0">
                <a:latin typeface="SolidWorks GDT" panose="020B0603030804020204" pitchFamily="34" charset="0"/>
                <a:ea typeface="SolidWorks GDT" panose="020B0603030804020204" pitchFamily="34" charset="0"/>
                <a:cs typeface="SolidWorks GDT" panose="020B0603030804020204" pitchFamily="34" charset="0"/>
              </a:rPr>
              <a:t>.</a:t>
            </a:r>
          </a:p>
          <a:p>
            <a:r>
              <a:rPr lang="en-US" sz="1400" b="1" dirty="0">
                <a:latin typeface="SolidWorks GDT" panose="020B0603030804020204" pitchFamily="34" charset="0"/>
                <a:ea typeface="SolidWorks GDT" panose="020B0603030804020204" pitchFamily="34" charset="0"/>
                <a:cs typeface="SolidWorks GDT" panose="020B0603030804020204" pitchFamily="34" charset="0"/>
              </a:rPr>
              <a:t>User Behavior-Based Features:</a:t>
            </a:r>
            <a:r>
              <a:rPr lang="en-US" sz="1400" dirty="0">
                <a:latin typeface="SolidWorks GDT" panose="020B0603030804020204" pitchFamily="34" charset="0"/>
                <a:ea typeface="SolidWorks GDT" panose="020B0603030804020204" pitchFamily="34" charset="0"/>
                <a:cs typeface="SolidWorks GDT" panose="020B0603030804020204" pitchFamily="34" charset="0"/>
              </a:rPr>
              <a:t> Number of login attempts, session duration (in seconds), failed login attempts,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unusual </a:t>
            </a:r>
            <a:r>
              <a:rPr lang="en-US" sz="1400" dirty="0">
                <a:latin typeface="SolidWorks GDT" panose="020B0603030804020204" pitchFamily="34" charset="0"/>
                <a:ea typeface="SolidWorks GDT" panose="020B0603030804020204" pitchFamily="34" charset="0"/>
                <a:cs typeface="SolidWorks GDT" panose="020B0603030804020204" pitchFamily="34" charset="0"/>
              </a:rPr>
              <a:t>time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access, </a:t>
            </a:r>
            <a:r>
              <a:rPr lang="en-US" sz="1400" dirty="0">
                <a:latin typeface="SolidWorks GDT" panose="020B0603030804020204" pitchFamily="34" charset="0"/>
                <a:ea typeface="SolidWorks GDT" panose="020B0603030804020204" pitchFamily="34" charset="0"/>
                <a:cs typeface="SolidWorks GDT" panose="020B0603030804020204" pitchFamily="34" charset="0"/>
              </a:rPr>
              <a:t>IP reputation score, and user’s browser type.</a:t>
            </a:r>
          </a:p>
          <a:p>
            <a:pPr marL="0" indent="0">
              <a:buNone/>
            </a:pPr>
            <a:r>
              <a:rPr lang="en-US" sz="1400" b="1" dirty="0">
                <a:latin typeface="SolidWorks GDT" panose="020B0603030804020204" pitchFamily="34" charset="0"/>
                <a:ea typeface="SolidWorks GDT" panose="020B0603030804020204" pitchFamily="34" charset="0"/>
                <a:cs typeface="SolidWorks GDT" panose="020B0603030804020204" pitchFamily="34" charset="0"/>
              </a:rPr>
              <a:t>ML Models Used:</a:t>
            </a:r>
            <a:r>
              <a:rPr lang="en-US" sz="1400" dirty="0">
                <a:latin typeface="SolidWorks GDT" panose="020B0603030804020204" pitchFamily="34" charset="0"/>
                <a:ea typeface="SolidWorks GDT" panose="020B0603030804020204" pitchFamily="34" charset="0"/>
                <a:cs typeface="SolidWorks GDT" panose="020B0603030804020204" pitchFamily="34" charset="0"/>
              </a:rPr>
              <a:t/>
            </a:r>
            <a:br>
              <a:rPr lang="en-US" sz="1400" dirty="0">
                <a:latin typeface="SolidWorks GDT" panose="020B0603030804020204" pitchFamily="34" charset="0"/>
                <a:ea typeface="SolidWorks GDT" panose="020B0603030804020204" pitchFamily="34" charset="0"/>
                <a:cs typeface="SolidWorks GDT" panose="020B0603030804020204" pitchFamily="34" charset="0"/>
              </a:rPr>
            </a:br>
            <a:r>
              <a:rPr lang="en-US" sz="1400" dirty="0">
                <a:latin typeface="SolidWorks GDT" panose="020B0603030804020204" pitchFamily="34" charset="0"/>
                <a:ea typeface="SolidWorks GDT" panose="020B0603030804020204" pitchFamily="34" charset="0"/>
                <a:cs typeface="SolidWorks GDT" panose="020B0603030804020204" pitchFamily="34" charset="0"/>
              </a:rPr>
              <a:t>Random </a:t>
            </a:r>
            <a:r>
              <a:rPr lang="en-US" sz="1400" dirty="0" smtClean="0">
                <a:latin typeface="SolidWorks GDT" panose="020B0603030804020204" pitchFamily="34" charset="0"/>
                <a:ea typeface="SolidWorks GDT" panose="020B0603030804020204" pitchFamily="34" charset="0"/>
                <a:cs typeface="SolidWorks GDT" panose="020B0603030804020204" pitchFamily="34" charset="0"/>
              </a:rPr>
              <a:t>Forest, XG-Boost, SVC, Logistic Regression </a:t>
            </a:r>
            <a:r>
              <a:rPr lang="en-US" sz="1400" dirty="0">
                <a:latin typeface="SolidWorks GDT" panose="020B0603030804020204" pitchFamily="34" charset="0"/>
                <a:ea typeface="SolidWorks GDT" panose="020B0603030804020204" pitchFamily="34" charset="0"/>
                <a:cs typeface="SolidWorks GDT" panose="020B0603030804020204" pitchFamily="34" charset="0"/>
              </a:rPr>
              <a:t>were employed to build robust and accurate intrusion detection classifiers.</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464" y="6291355"/>
            <a:ext cx="2458171" cy="486189"/>
          </a:xfrm>
          <a:prstGeom prst="rect">
            <a:avLst/>
          </a:prstGeom>
        </p:spPr>
      </p:pic>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p:cNvSpPr>
            <a:spLocks noGrp="1"/>
          </p:cNvSpPr>
          <p:nvPr>
            <p:ph type="title"/>
          </p:nvPr>
        </p:nvSpPr>
        <p:spPr/>
        <p:txBody>
          <a:bodyPr/>
          <a:lstStyle/>
          <a:p>
            <a:r>
              <a:rPr lang="en-US" dirty="0" smtClean="0"/>
              <a:t>PROCESS OF DATASET</a:t>
            </a:r>
            <a:endParaRPr lang="en-IN" dirty="0"/>
          </a:p>
        </p:txBody>
      </p:sp>
      <p:sp>
        <p:nvSpPr>
          <p:cNvPr id="5" name="Rectangle 1"/>
          <p:cNvSpPr>
            <a:spLocks noGrp="1" noChangeArrowheads="1"/>
          </p:cNvSpPr>
          <p:nvPr>
            <p:ph idx="1"/>
          </p:nvPr>
        </p:nvSpPr>
        <p:spPr bwMode="auto">
          <a:xfrm>
            <a:off x="287572" y="1520346"/>
            <a:ext cx="11904428"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Data Collection</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Gather network traffic and user behavior data related to cybersecurity intrusions from reliable sources.</a:t>
            </a:r>
          </a:p>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Data Cleaning</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lang="en-US" altLang="en-US" sz="1400" dirty="0">
                <a:latin typeface="SolidWorks GDT" panose="020B0603030804020204" pitchFamily="34" charset="0"/>
                <a:ea typeface="SolidWorks GDT" panose="020B0603030804020204" pitchFamily="34" charset="0"/>
                <a:cs typeface="SolidWorks GDT" panose="020B0603030804020204" pitchFamily="34" charset="0"/>
              </a:rPr>
              <a:t>H</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andle </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missing values, and correct any inconsistencies to ensure data quality.</a:t>
            </a:r>
          </a:p>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Data Preprocessing</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Convert categorical variables into numerical formats, normalize features, and prepare the dataset for modeling.</a:t>
            </a:r>
          </a:p>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Feature Selection</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Identify the most relevant features like login attempts, session duration, IP reputation, and encryption used to improve model performance.</a:t>
            </a:r>
          </a:p>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Model Selection</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Choose suitable machine learning algorithms such as Random </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Forest, XG-Boost, SVC, Logistic Regression </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to build effective intrusion detection models.</a:t>
            </a:r>
          </a:p>
          <a:p>
            <a:pPr marL="342900" indent="-342900" eaLnBrk="0" fontAlgn="base" hangingPunct="0">
              <a:spcBef>
                <a:spcPct val="0"/>
              </a:spcBef>
              <a:spcAft>
                <a:spcPct val="0"/>
              </a:spcAft>
              <a:buFont typeface="+mj-lt"/>
              <a:buAutoNum type="arabicPeriod"/>
            </a:pPr>
            <a:r>
              <a:rPr kumimoji="0" lang="en-US" altLang="en-US" sz="1400" b="1"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Model Training and Evaluation</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
            </a:r>
            <a:b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b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Train models on the processed </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data, </a:t>
            </a:r>
            <a:r>
              <a:rPr kumimoji="0" lang="en-US" altLang="en-US" sz="1400" b="0" i="0" u="none" strike="noStrike" cap="none" normalizeH="0" baseline="0" dirty="0" smtClean="0">
                <a:ln>
                  <a:noFill/>
                </a:ln>
                <a:solidFill>
                  <a:schemeClr val="tx1"/>
                </a:solidFill>
                <a:effectLst/>
                <a:latin typeface="SolidWorks GDT" panose="020B0603030804020204" pitchFamily="34" charset="0"/>
                <a:ea typeface="SolidWorks GDT" panose="020B0603030804020204" pitchFamily="34" charset="0"/>
                <a:cs typeface="SolidWorks GDT" panose="020B0603030804020204" pitchFamily="34" charset="0"/>
              </a:rPr>
              <a:t>and evaluate performance using metrics like accuracy and recall.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657" y="6374992"/>
            <a:ext cx="1824824" cy="360922"/>
          </a:xfrm>
          <a:prstGeom prst="rect">
            <a:avLst/>
          </a:prstGeom>
        </p:spPr>
      </p:pic>
    </p:spTree>
    <p:extLst>
      <p:ext uri="{BB962C8B-B14F-4D97-AF65-F5344CB8AC3E}">
        <p14:creationId xmlns:p14="http://schemas.microsoft.com/office/powerpoint/2010/main" val="3191357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44571" y="214686"/>
            <a:ext cx="11002962" cy="1189038"/>
          </a:xfrm>
        </p:spPr>
        <p:txBody>
          <a:bodyPr/>
          <a:lstStyle/>
          <a:p>
            <a:pPr algn="ctr"/>
            <a:r>
              <a:rPr lang="en-US" dirty="0" smtClean="0"/>
              <a:t>DATASET</a:t>
            </a:r>
            <a:endParaRPr lang="en-US"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0789920" y="6492875"/>
            <a:ext cx="1251509" cy="365125"/>
          </a:xfrm>
        </p:spPr>
        <p:txBody>
          <a:bodyPr/>
          <a:lstStyle/>
          <a:p>
            <a:fld id="{8C2E478F-E849-4A8C-AF1F-CBCC78A7CBFA}" type="slidenum">
              <a:rPr lang="en-US" smtClean="0"/>
              <a:t>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306" y="6492875"/>
            <a:ext cx="1515227" cy="2996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65" y="1669773"/>
            <a:ext cx="12013007" cy="4564049"/>
          </a:xfrm>
          <a:prstGeom prst="rect">
            <a:avLst/>
          </a:prstGeom>
        </p:spPr>
      </p:pic>
    </p:spTree>
    <p:extLst>
      <p:ext uri="{BB962C8B-B14F-4D97-AF65-F5344CB8AC3E}">
        <p14:creationId xmlns:p14="http://schemas.microsoft.com/office/powerpoint/2010/main" val="2779095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8</a:t>
            </a:fld>
            <a:endParaRPr lang="en-US" dirty="0"/>
          </a:p>
        </p:txBody>
      </p:sp>
      <p:pic>
        <p:nvPicPr>
          <p:cNvPr id="3" name="Picture 2"/>
          <p:cNvPicPr>
            <a:picLocks noChangeAspect="1"/>
          </p:cNvPicPr>
          <p:nvPr/>
        </p:nvPicPr>
        <p:blipFill>
          <a:blip r:embed="rId2"/>
          <a:stretch>
            <a:fillRect/>
          </a:stretch>
        </p:blipFill>
        <p:spPr>
          <a:xfrm>
            <a:off x="175878" y="837920"/>
            <a:ext cx="4698272" cy="3097976"/>
          </a:xfrm>
          <a:prstGeom prst="rect">
            <a:avLst/>
          </a:prstGeom>
        </p:spPr>
      </p:pic>
      <p:pic>
        <p:nvPicPr>
          <p:cNvPr id="5" name="Content Placeholder 8"/>
          <p:cNvPicPr>
            <a:picLocks noChangeAspect="1"/>
          </p:cNvPicPr>
          <p:nvPr/>
        </p:nvPicPr>
        <p:blipFill>
          <a:blip r:embed="rId3"/>
          <a:stretch>
            <a:fillRect/>
          </a:stretch>
        </p:blipFill>
        <p:spPr>
          <a:xfrm>
            <a:off x="6917635" y="708526"/>
            <a:ext cx="5075582" cy="3126639"/>
          </a:xfrm>
          <a:prstGeom prst="rect">
            <a:avLst/>
          </a:prstGeom>
        </p:spPr>
      </p:pic>
      <p:sp>
        <p:nvSpPr>
          <p:cNvPr id="6" name="Title 1">
            <a:extLst>
              <a:ext uri="{FF2B5EF4-FFF2-40B4-BE49-F238E27FC236}">
                <a16:creationId xmlns:a16="http://schemas.microsoft.com/office/drawing/2014/main" id="{C09ADB54-3897-4872-B9B3-1888BB60FDFF}"/>
              </a:ext>
            </a:extLst>
          </p:cNvPr>
          <p:cNvSpPr txBox="1">
            <a:spLocks/>
          </p:cNvSpPr>
          <p:nvPr/>
        </p:nvSpPr>
        <p:spPr>
          <a:xfrm>
            <a:off x="0" y="134537"/>
            <a:ext cx="11993217" cy="573989"/>
          </a:xfrm>
          <a:prstGeom prst="rect">
            <a:avLst/>
          </a:prstGeom>
        </p:spPr>
        <p:txBody>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r>
              <a:rPr lang="en-US" smtClean="0"/>
              <a:t>GRAPHICAL OVERVIEW</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2666" y="6355908"/>
            <a:ext cx="2538577" cy="502092"/>
          </a:xfrm>
          <a:prstGeom prst="rect">
            <a:avLst/>
          </a:prstGeom>
        </p:spPr>
      </p:pic>
      <p:pic>
        <p:nvPicPr>
          <p:cNvPr id="9" name="Picture 8"/>
          <p:cNvPicPr>
            <a:picLocks noChangeAspect="1"/>
          </p:cNvPicPr>
          <p:nvPr/>
        </p:nvPicPr>
        <p:blipFill>
          <a:blip r:embed="rId5"/>
          <a:stretch>
            <a:fillRect/>
          </a:stretch>
        </p:blipFill>
        <p:spPr>
          <a:xfrm>
            <a:off x="2775005" y="3935896"/>
            <a:ext cx="6162261" cy="2897532"/>
          </a:xfrm>
          <a:prstGeom prst="rect">
            <a:avLst/>
          </a:prstGeom>
        </p:spPr>
      </p:pic>
    </p:spTree>
    <p:extLst>
      <p:ext uri="{BB962C8B-B14F-4D97-AF65-F5344CB8AC3E}">
        <p14:creationId xmlns:p14="http://schemas.microsoft.com/office/powerpoint/2010/main" val="1635787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621" y="6442615"/>
            <a:ext cx="1482918" cy="293299"/>
          </a:xfrm>
          <a:prstGeom prst="rect">
            <a:avLst/>
          </a:prstGeom>
        </p:spPr>
      </p:pic>
      <p:sp>
        <p:nvSpPr>
          <p:cNvPr id="2" name="Picture Placeholder 1"/>
          <p:cNvSpPr>
            <a:spLocks noGrp="1"/>
          </p:cNvSpPr>
          <p:nvPr>
            <p:ph type="pic" sz="quarter" idx="10"/>
          </p:nvPr>
        </p:nvSpPr>
        <p:spPr/>
      </p:sp>
      <p:pic>
        <p:nvPicPr>
          <p:cNvPr id="6" name="Picture 5"/>
          <p:cNvPicPr>
            <a:picLocks noChangeAspect="1"/>
          </p:cNvPicPr>
          <p:nvPr/>
        </p:nvPicPr>
        <p:blipFill>
          <a:blip r:embed="rId3"/>
          <a:stretch>
            <a:fillRect/>
          </a:stretch>
        </p:blipFill>
        <p:spPr>
          <a:xfrm>
            <a:off x="1296063" y="198686"/>
            <a:ext cx="9199659" cy="6503988"/>
          </a:xfrm>
          <a:prstGeom prst="rect">
            <a:avLst/>
          </a:prstGeom>
        </p:spPr>
      </p:pic>
    </p:spTree>
    <p:extLst>
      <p:ext uri="{BB962C8B-B14F-4D97-AF65-F5344CB8AC3E}">
        <p14:creationId xmlns:p14="http://schemas.microsoft.com/office/powerpoint/2010/main" val="3514034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71848-B78E-4D58-BFA5-D2D5918911CD}">
  <ds:schemaRefs>
    <ds:schemaRef ds:uri="http://schemas.microsoft.com/office/2006/documentManagement/types"/>
    <ds:schemaRef ds:uri="http://purl.org/dc/dcmitype/"/>
    <ds:schemaRef ds:uri="http://purl.org/dc/terms/"/>
    <ds:schemaRef ds:uri="http://schemas.microsoft.com/office/2006/metadata/properties"/>
    <ds:schemaRef ds:uri="71af3243-3dd4-4a8d-8c0d-dd76da1f02a5"/>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478</Words>
  <Application>Microsoft Office PowerPoint</Application>
  <PresentationFormat>Widescreen</PresentationFormat>
  <Paragraphs>92</Paragraphs>
  <Slides>15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Bebas</vt:lpstr>
      <vt:lpstr>Calibri</vt:lpstr>
      <vt:lpstr>Calibri Light</vt:lpstr>
      <vt:lpstr>Gill Sans</vt:lpstr>
      <vt:lpstr>Roboto</vt:lpstr>
      <vt:lpstr>SolidWorks GDT</vt:lpstr>
      <vt:lpstr>SWRomnd</vt:lpstr>
      <vt:lpstr>Txt</vt:lpstr>
      <vt:lpstr>Office Theme</vt:lpstr>
      <vt:lpstr>Cybersecurity Intrusion Detection</vt:lpstr>
      <vt:lpstr>Introduction</vt:lpstr>
      <vt:lpstr>PowerPoint Presentation</vt:lpstr>
      <vt:lpstr>WHY THIS PROJECT</vt:lpstr>
      <vt:lpstr>DESIGN OF WEBSITE</vt:lpstr>
      <vt:lpstr>PROCESS OF DATASET</vt:lpstr>
      <vt:lpstr>DATASET</vt:lpstr>
      <vt:lpstr>PowerPoint Presentation</vt:lpstr>
      <vt:lpstr>PowerPoint Presentation</vt:lpstr>
      <vt:lpstr>GRAPHICAL OVERVIEW</vt:lpstr>
      <vt:lpstr>GRAPHICAL OVERVIEW</vt:lpstr>
      <vt:lpstr>FUTURE IMPROVEMENTS</vt:lpstr>
      <vt:lpstr>KEY INSIGHTS AND FINDINGS</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2025-06-10T15:39:42Z</dcterms:created>
  <dcterms:modified xsi:type="dcterms:W3CDTF">2025-06-26T20:54:41Z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